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31"/>
  </p:normalViewPr>
  <p:slideViewPr>
    <p:cSldViewPr snapToGrid="0" snapToObjects="1" showGuides="1">
      <p:cViewPr varScale="1">
        <p:scale>
          <a:sx n="103" d="100"/>
          <a:sy n="103" d="100"/>
        </p:scale>
        <p:origin x="240" y="-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01798" y="1390783"/>
            <a:ext cx="9265494" cy="211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56689" y="3602039"/>
            <a:ext cx="8711311" cy="1366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3000" b="0" i="1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508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8063659" y="2886819"/>
            <a:ext cx="5157531" cy="1422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8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3103939" y="-475320"/>
            <a:ext cx="5157530" cy="8147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5956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69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7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338" y="1304459"/>
            <a:ext cx="9323043" cy="3894193"/>
          </a:xfrm>
          <a:prstGeom prst="rect">
            <a:avLst/>
          </a:prstGeom>
        </p:spPr>
        <p:txBody>
          <a:bodyPr/>
          <a:lstStyle>
            <a:lvl1pPr>
              <a:defRPr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601799" y="1709739"/>
            <a:ext cx="974565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601798" y="4589465"/>
            <a:ext cx="974565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717120" marR="0" lvl="0" indent="-358559" algn="l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727" b="0" i="1" u="none" strike="noStrike" cap="none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53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5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678532" y="1964987"/>
            <a:ext cx="4216578" cy="4195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81012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lang="en-US" dirty="0" smtClean="0"/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11" name="Shape 33"/>
          <p:cNvSpPr txBox="1">
            <a:spLocks noGrp="1"/>
          </p:cNvSpPr>
          <p:nvPr>
            <p:ph type="body" idx="13"/>
          </p:nvPr>
        </p:nvSpPr>
        <p:spPr>
          <a:xfrm>
            <a:off x="6063766" y="1964987"/>
            <a:ext cx="4216578" cy="4195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81012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lang="en-US" smtClean="0"/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30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9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45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6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2010876" y="994157"/>
            <a:ext cx="3932237" cy="105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3682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2010876" y="2123116"/>
            <a:ext cx="3932237" cy="4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358559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hape 33"/>
          <p:cNvSpPr txBox="1">
            <a:spLocks noGrp="1"/>
          </p:cNvSpPr>
          <p:nvPr>
            <p:ph type="body" idx="15"/>
          </p:nvPr>
        </p:nvSpPr>
        <p:spPr>
          <a:xfrm>
            <a:off x="6063766" y="994157"/>
            <a:ext cx="5290035" cy="516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2879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 baseline="0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10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6040769" y="994157"/>
            <a:ext cx="5356745" cy="5166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33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37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57"/>
          <p:cNvSpPr txBox="1">
            <a:spLocks noGrp="1"/>
          </p:cNvSpPr>
          <p:nvPr>
            <p:ph type="title"/>
          </p:nvPr>
        </p:nvSpPr>
        <p:spPr>
          <a:xfrm>
            <a:off x="2010876" y="994157"/>
            <a:ext cx="3932237" cy="105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3682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1" name="Shape 59"/>
          <p:cNvSpPr txBox="1">
            <a:spLocks noGrp="1"/>
          </p:cNvSpPr>
          <p:nvPr>
            <p:ph type="body" idx="13"/>
          </p:nvPr>
        </p:nvSpPr>
        <p:spPr>
          <a:xfrm>
            <a:off x="2010876" y="2123116"/>
            <a:ext cx="3932237" cy="4037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358559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chemeClr val="dk1"/>
              </a:buClr>
              <a:buSzPts val="136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358559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sz="13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4394287" y="-782549"/>
            <a:ext cx="4351338" cy="95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11719" marR="0" lvl="0" indent="-595607" algn="l" rtl="0">
              <a:lnSpc>
                <a:spcPct val="100000"/>
              </a:lnSpc>
              <a:spcBef>
                <a:spcPts val="0"/>
              </a:spcBef>
              <a:spcAft>
                <a:spcPts val="1705"/>
              </a:spcAft>
              <a:buClr>
                <a:srgbClr val="FFB547"/>
              </a:buClr>
              <a:buSzPts val="2380"/>
              <a:buFont typeface="Courier New" panose="02070309020205020404" pitchFamily="49" charset="0"/>
              <a:buChar char="o"/>
              <a:defRPr sz="2454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marL="1434239" marR="0" lvl="1" indent="-56174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51359" marR="0" lvl="2" indent="-52788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868479" marR="0" lvl="3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585598" marR="0" lvl="4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302718" marR="0" lvl="5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019837" marR="0" lvl="6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736957" marR="0" lvl="7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54076" marR="0" lvl="8" indent="-51094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hape 39"/>
          <p:cNvSpPr txBox="1">
            <a:spLocks noGrp="1"/>
          </p:cNvSpPr>
          <p:nvPr>
            <p:ph type="title"/>
          </p:nvPr>
        </p:nvSpPr>
        <p:spPr>
          <a:xfrm>
            <a:off x="2071788" y="1036648"/>
            <a:ext cx="9283604" cy="64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4909" b="0" i="0" u="none" strike="noStrike" cap="none">
                <a:solidFill>
                  <a:schemeClr val="dk1"/>
                </a:solidFill>
                <a:latin typeface="Adobe Devanagari" panose="02040503050201020203" pitchFamily="18" charset="0"/>
                <a:ea typeface="Adobe Devanagari" panose="02040503050201020203" pitchFamily="18" charset="0"/>
                <a:cs typeface="Adobe Devanagari" panose="02040503050201020203" pitchFamily="18" charset="0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282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Shape 28"/>
          <p:cNvSpPr txBox="1">
            <a:spLocks noGrp="1"/>
          </p:cNvSpPr>
          <p:nvPr>
            <p:ph type="dt" idx="10"/>
          </p:nvPr>
        </p:nvSpPr>
        <p:spPr>
          <a:xfrm>
            <a:off x="9931047" y="342703"/>
            <a:ext cx="1511743" cy="498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2">
                <a:solidFill>
                  <a:schemeClr val="dk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063BF92-F46B-46BC-90FB-9F01E772D463}" type="datetimeFigureOut">
              <a:rPr lang="en-US" smtClean="0"/>
              <a:t>11/9/18</a:t>
            </a:fld>
            <a:endParaRPr lang="en-US"/>
          </a:p>
        </p:txBody>
      </p:sp>
      <p:sp>
        <p:nvSpPr>
          <p:cNvPr id="9" name="Shape 30"/>
          <p:cNvSpPr txBox="1">
            <a:spLocks noGrp="1"/>
          </p:cNvSpPr>
          <p:nvPr>
            <p:ph type="sldNum" idx="12"/>
          </p:nvPr>
        </p:nvSpPr>
        <p:spPr>
          <a:xfrm>
            <a:off x="5802124" y="6385131"/>
            <a:ext cx="587752" cy="47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90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82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3A51CFC-83E1-4895-B5DB-46482487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/>
        </p:nvSpPr>
        <p:spPr>
          <a:xfrm>
            <a:off x="237990" y="6290962"/>
            <a:ext cx="5294450" cy="52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3412" tIns="71686" rIns="143412" bIns="71686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dirty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Questions or comments?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Adobe Devanagari" panose="02040503050201020203" pitchFamily="18" charset="0"/>
                <a:ea typeface="Calibri"/>
                <a:cs typeface="Adobe Devanagari" panose="02040503050201020203" pitchFamily="18" charset="0"/>
                <a:sym typeface="Calibri"/>
              </a:rPr>
              <a:t>jrsi.uchicago.edu</a:t>
            </a:r>
            <a:endParaRPr lang="en-US" sz="1400" dirty="0">
              <a:solidFill>
                <a:schemeClr val="dk1"/>
              </a:solidFill>
              <a:latin typeface="Adobe Devanagari" panose="02040503050201020203" pitchFamily="18" charset="0"/>
              <a:ea typeface="Calibri"/>
              <a:cs typeface="Adobe Devanagari" panose="02040503050201020203" pitchFamily="18" charset="0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1187" y="9305"/>
            <a:ext cx="1584088" cy="847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909" b="1" dirty="0">
                <a:solidFill>
                  <a:srgbClr val="642822"/>
                </a:solidFill>
                <a:latin typeface="+mj-lt"/>
              </a:rPr>
              <a:t>JRSI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3638" y="251925"/>
            <a:ext cx="3575146" cy="470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82" dirty="0">
                <a:latin typeface="Calibri Light" panose="020F0302020204030204" pitchFamily="34" charset="0"/>
                <a:cs typeface="Calibri Light" panose="020F0302020204030204" pitchFamily="34" charset="0"/>
              </a:rPr>
              <a:t>Joint Research Safety Initiative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623901" y="219582"/>
            <a:ext cx="0" cy="488457"/>
          </a:xfrm>
          <a:prstGeom prst="line">
            <a:avLst/>
          </a:prstGeom>
          <a:ln w="127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3" y="147954"/>
            <a:ext cx="1510128" cy="120177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031187" y="763751"/>
            <a:ext cx="9407258" cy="0"/>
          </a:xfrm>
          <a:prstGeom prst="line">
            <a:avLst/>
          </a:prstGeom>
          <a:ln w="381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6280558"/>
            <a:ext cx="9202366" cy="0"/>
          </a:xfrm>
          <a:prstGeom prst="line">
            <a:avLst/>
          </a:prstGeom>
          <a:ln w="38100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-468953" y="1454512"/>
            <a:ext cx="2094780" cy="3963591"/>
            <a:chOff x="-468953" y="1454512"/>
            <a:chExt cx="2094780" cy="3963591"/>
          </a:xfrm>
        </p:grpSpPr>
        <p:pic>
          <p:nvPicPr>
            <p:cNvPr id="8" name="Shape 8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449903" y="1454512"/>
              <a:ext cx="2011283" cy="36488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>
            <a:xfrm>
              <a:off x="-468953" y="1454512"/>
              <a:ext cx="2094780" cy="3963591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471051" y="5252223"/>
            <a:ext cx="3570299" cy="1959389"/>
            <a:chOff x="9471051" y="5252223"/>
            <a:chExt cx="3570299" cy="1959389"/>
          </a:xfrm>
        </p:grpSpPr>
        <p:pic>
          <p:nvPicPr>
            <p:cNvPr id="6" name="Shape 6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 rot="5400000">
              <a:off x="10360283" y="4593151"/>
              <a:ext cx="1837190" cy="32775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9471051" y="5252223"/>
              <a:ext cx="3570299" cy="1959389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Shape 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105547" y="6411934"/>
            <a:ext cx="1869400" cy="344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22211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9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E4E845-88F9-3B47-894B-BCFE2D1548F5}"/>
              </a:ext>
            </a:extLst>
          </p:cNvPr>
          <p:cNvSpPr/>
          <p:nvPr/>
        </p:nvSpPr>
        <p:spPr>
          <a:xfrm>
            <a:off x="3152254" y="927442"/>
            <a:ext cx="66095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Laboratory Safety </a:t>
            </a:r>
            <a:r>
              <a:rPr lang="en-US" sz="3200" b="1" dirty="0">
                <a:latin typeface="Gill Sans MT" panose="020B0502020104020203" pitchFamily="34" charset="0"/>
              </a:rPr>
              <a:t>Centrifuges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54727-350C-7044-B838-C02578C3ED33}"/>
              </a:ext>
            </a:extLst>
          </p:cNvPr>
          <p:cNvSpPr/>
          <p:nvPr/>
        </p:nvSpPr>
        <p:spPr>
          <a:xfrm>
            <a:off x="656189" y="1544518"/>
            <a:ext cx="67084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Centrifuges, which operate at high speed, have great potential for injuring users if not operated properly.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Unbalanced centrifuge rotors can result in injury or death.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Sample container breakage can release aerosols that are harmful if inhaled</a:t>
            </a:r>
            <a:r>
              <a:rPr lang="en-US" sz="2000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CC5D20-6DF1-8140-A72C-238C24BD2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687" y="1544518"/>
            <a:ext cx="4195513" cy="223165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F9078E0-3349-2045-8E86-25A4A48A9570}"/>
              </a:ext>
            </a:extLst>
          </p:cNvPr>
          <p:cNvGrpSpPr/>
          <p:nvPr/>
        </p:nvGrpSpPr>
        <p:grpSpPr>
          <a:xfrm>
            <a:off x="2016848" y="3823588"/>
            <a:ext cx="8880394" cy="2358852"/>
            <a:chOff x="1925045" y="4180060"/>
            <a:chExt cx="8880394" cy="23588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E36094F-B1F7-1943-9EE1-F4AD89D9C003}"/>
                </a:ext>
              </a:extLst>
            </p:cNvPr>
            <p:cNvGrpSpPr/>
            <p:nvPr/>
          </p:nvGrpSpPr>
          <p:grpSpPr>
            <a:xfrm>
              <a:off x="1925045" y="4180060"/>
              <a:ext cx="7964913" cy="2124714"/>
              <a:chOff x="1491908" y="3521399"/>
              <a:chExt cx="8816278" cy="2351824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F36A8A67-6B7A-B340-B971-732D171621C6}"/>
                  </a:ext>
                </a:extLst>
              </p:cNvPr>
              <p:cNvGrpSpPr/>
              <p:nvPr/>
            </p:nvGrpSpPr>
            <p:grpSpPr>
              <a:xfrm>
                <a:off x="1612224" y="3775910"/>
                <a:ext cx="8695962" cy="2097313"/>
                <a:chOff x="325504" y="2075300"/>
                <a:chExt cx="11646221" cy="2808864"/>
              </a:xfrm>
            </p:grpSpPr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2AD14906-F81D-6A4B-9A60-D8B743DA6B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7222"/>
                <a:stretch/>
              </p:blipFill>
              <p:spPr>
                <a:xfrm>
                  <a:off x="325504" y="2087989"/>
                  <a:ext cx="3139592" cy="2796175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0A241931-347E-E945-9FF3-B3DF6A1776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2390"/>
                <a:stretch/>
              </p:blipFill>
              <p:spPr>
                <a:xfrm>
                  <a:off x="3465096" y="2075300"/>
                  <a:ext cx="3018124" cy="2808864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F8A6347C-83DA-7942-8F64-D9C09E16CC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478" r="5669"/>
                <a:stretch/>
              </p:blipFill>
              <p:spPr>
                <a:xfrm>
                  <a:off x="8807420" y="2075300"/>
                  <a:ext cx="3164305" cy="2808864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D8FFF525-0E24-CC4D-835A-322C4F0A85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9406"/>
                <a:stretch/>
              </p:blipFill>
              <p:spPr>
                <a:xfrm>
                  <a:off x="6483220" y="2075300"/>
                  <a:ext cx="2324200" cy="2808864"/>
                </a:xfrm>
                <a:prstGeom prst="rect">
                  <a:avLst/>
                </a:prstGeom>
              </p:spPr>
            </p:pic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1FD1CBB-DF91-6D49-BBA9-C027707069B9}"/>
                  </a:ext>
                </a:extLst>
              </p:cNvPr>
              <p:cNvSpPr/>
              <p:nvPr/>
            </p:nvSpPr>
            <p:spPr>
              <a:xfrm>
                <a:off x="1491908" y="3521399"/>
                <a:ext cx="21150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Garamond" panose="02020404030301010803" pitchFamily="18" charset="0"/>
                  </a:rPr>
                  <a:t>December 16, 1998 Cornell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6FE94F3-9F9F-EB43-84EB-11D6BEBD06AE}"/>
                </a:ext>
              </a:extLst>
            </p:cNvPr>
            <p:cNvSpPr/>
            <p:nvPr/>
          </p:nvSpPr>
          <p:spPr>
            <a:xfrm>
              <a:off x="1925045" y="6277302"/>
              <a:ext cx="888039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Garamond" panose="02020404030301010803" pitchFamily="18" charset="0"/>
                </a:rPr>
                <a:t>https://www.chem.purdue.edu/chemsafety/news-and-stories/CentrifugeDamages.php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FFE04BC-EB2F-8842-942F-525212D973AE}"/>
              </a:ext>
            </a:extLst>
          </p:cNvPr>
          <p:cNvSpPr txBox="1"/>
          <p:nvPr/>
        </p:nvSpPr>
        <p:spPr>
          <a:xfrm>
            <a:off x="89603" y="5736164"/>
            <a:ext cx="146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www.osha.gov</a:t>
            </a:r>
          </a:p>
        </p:txBody>
      </p:sp>
    </p:spTree>
    <p:extLst>
      <p:ext uri="{BB962C8B-B14F-4D97-AF65-F5344CB8AC3E}">
        <p14:creationId xmlns:p14="http://schemas.microsoft.com/office/powerpoint/2010/main" val="362348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5FCCABFF-7B0F-BD4C-983B-97F609F937E5}"/>
              </a:ext>
            </a:extLst>
          </p:cNvPr>
          <p:cNvSpPr txBox="1">
            <a:spLocks/>
          </p:cNvSpPr>
          <p:nvPr/>
        </p:nvSpPr>
        <p:spPr>
          <a:xfrm>
            <a:off x="9487930" y="683826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080D88-083B-4A49-86F6-B0C4870762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818607-C2E2-2E47-AC27-48993B5534F9}"/>
              </a:ext>
            </a:extLst>
          </p:cNvPr>
          <p:cNvSpPr/>
          <p:nvPr/>
        </p:nvSpPr>
        <p:spPr>
          <a:xfrm>
            <a:off x="1898273" y="1884914"/>
            <a:ext cx="101323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Always use safety centrifuge cups to contain potential spills and prevent aerosols.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Gill Sans MT" panose="020B05020201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 Ensure that the rotor is properly seated on the drive shaft.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latin typeface="Gill Sans MT" panose="020B050202010402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0301BE-5FC8-7A49-9986-E7EF798CDE11}"/>
              </a:ext>
            </a:extLst>
          </p:cNvPr>
          <p:cNvGrpSpPr/>
          <p:nvPr/>
        </p:nvGrpSpPr>
        <p:grpSpPr>
          <a:xfrm>
            <a:off x="1898273" y="2946740"/>
            <a:ext cx="10332857" cy="2554545"/>
            <a:chOff x="1020943" y="2060910"/>
            <a:chExt cx="10332857" cy="255454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671542E-2FB1-B041-BC47-420DCDD56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3347" y="3338182"/>
              <a:ext cx="5767521" cy="8220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A1FD218-C9E5-344E-808F-11416CBF135C}"/>
                </a:ext>
              </a:extLst>
            </p:cNvPr>
            <p:cNvSpPr/>
            <p:nvPr/>
          </p:nvSpPr>
          <p:spPr>
            <a:xfrm>
              <a:off x="1020943" y="2060910"/>
              <a:ext cx="10332857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000" dirty="0">
                  <a:latin typeface="Gill Sans MT" panose="020B0502020104020203" pitchFamily="34" charset="0"/>
                </a:rPr>
                <a:t>Do not exceed the rotor’s maximum run speed.</a:t>
              </a: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r>
                <a:rPr lang="en-US" sz="2000" b="1" dirty="0">
                  <a:latin typeface="Gill Sans MT" panose="020B0502020104020203" pitchFamily="34" charset="0"/>
                </a:rPr>
                <a:t>ALWAYS </a:t>
              </a:r>
              <a:r>
                <a:rPr lang="en-US" sz="2000" dirty="0">
                  <a:latin typeface="Gill Sans MT" panose="020B0502020104020203" pitchFamily="34" charset="0"/>
                </a:rPr>
                <a:t>determine the maximum allowable speed for the density gradient of the material (cesium chloride, sugars)</a:t>
              </a: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endParaRPr lang="en-US" sz="2000" dirty="0">
                <a:latin typeface="Gill Sans MT" panose="020B0502020104020203" pitchFamily="34" charset="0"/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endParaRPr lang="en-US" sz="2000" dirty="0">
                <a:latin typeface="Gill Sans MT" panose="020B0502020104020203" pitchFamily="34" charset="0"/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endParaRPr lang="en-US" sz="2000" dirty="0">
                <a:latin typeface="Gill Sans MT" panose="020B0502020104020203" pitchFamily="34" charset="0"/>
              </a:endParaRPr>
            </a:p>
            <a:p>
              <a:pPr lvl="1"/>
              <a:r>
                <a:rPr lang="en-US" sz="2000" dirty="0">
                  <a:latin typeface="Gill Sans MT" panose="020B0502020104020203" pitchFamily="34" charset="0"/>
                </a:rPr>
                <a:t> </a:t>
              </a:r>
            </a:p>
            <a:p>
              <a:pPr marL="342900" indent="-342900">
                <a:buFont typeface="Wingdings" panose="05000000000000000000" pitchFamily="2" charset="2"/>
                <a:buChar char="Ø"/>
              </a:pPr>
              <a:endParaRPr lang="en-US" sz="20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7148D1CC-9EE1-0D4C-9C06-5D410A988D18}"/>
              </a:ext>
            </a:extLst>
          </p:cNvPr>
          <p:cNvSpPr/>
          <p:nvPr/>
        </p:nvSpPr>
        <p:spPr>
          <a:xfrm>
            <a:off x="1898273" y="5266756"/>
            <a:ext cx="104932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When centrifuging </a:t>
            </a:r>
            <a:r>
              <a:rPr lang="en-US" sz="2000" b="1" dirty="0">
                <a:latin typeface="Gill Sans MT" panose="020B0502020104020203" pitchFamily="34" charset="0"/>
              </a:rPr>
              <a:t>infectious materials</a:t>
            </a:r>
            <a:r>
              <a:rPr lang="en-US" sz="2000" dirty="0">
                <a:latin typeface="Gill Sans MT" panose="020B0502020104020203" pitchFamily="34" charset="0"/>
              </a:rPr>
              <a:t>, </a:t>
            </a:r>
            <a:r>
              <a:rPr lang="en-US" sz="2000" b="1" dirty="0">
                <a:latin typeface="Gill Sans MT" panose="020B0502020104020203" pitchFamily="34" charset="0"/>
              </a:rPr>
              <a:t>wait 10 minutes</a:t>
            </a:r>
            <a:r>
              <a:rPr lang="en-US" sz="2000" dirty="0">
                <a:latin typeface="Gill Sans MT" panose="020B0502020104020203" pitchFamily="34" charset="0"/>
              </a:rPr>
              <a:t> after the rotor comes to a complete stop before opening the lid.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490164-7AED-594D-8307-F51581825CEE}"/>
              </a:ext>
            </a:extLst>
          </p:cNvPr>
          <p:cNvSpPr/>
          <p:nvPr/>
        </p:nvSpPr>
        <p:spPr>
          <a:xfrm>
            <a:off x="1898273" y="937751"/>
            <a:ext cx="6540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Gill Sans MT" panose="020B0502020104020203" pitchFamily="34" charset="0"/>
              </a:rPr>
              <a:t>Use matched sets of tubes, buckets and other equipment</a:t>
            </a:r>
            <a:r>
              <a:rPr lang="en-US" dirty="0"/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BD5064-B544-734A-A029-D8DB65E9BBC2}"/>
              </a:ext>
            </a:extLst>
          </p:cNvPr>
          <p:cNvSpPr/>
          <p:nvPr/>
        </p:nvSpPr>
        <p:spPr>
          <a:xfrm>
            <a:off x="1898273" y="1388930"/>
            <a:ext cx="7631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Gill Sans MT" panose="020B0502020104020203" pitchFamily="34" charset="0"/>
              </a:rPr>
              <a:t>Inspect tubes or containers for cracks or flaws before using them.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C3498B-E83F-AC43-AE92-870316BF2183}"/>
              </a:ext>
            </a:extLst>
          </p:cNvPr>
          <p:cNvSpPr/>
          <p:nvPr/>
        </p:nvSpPr>
        <p:spPr>
          <a:xfrm>
            <a:off x="4080677" y="5950634"/>
            <a:ext cx="6781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https://www.safety.rochester.edu/ih/notices/centrifugeincident.pdf</a:t>
            </a:r>
          </a:p>
        </p:txBody>
      </p:sp>
    </p:spTree>
    <p:extLst>
      <p:ext uri="{BB962C8B-B14F-4D97-AF65-F5344CB8AC3E}">
        <p14:creationId xmlns:p14="http://schemas.microsoft.com/office/powerpoint/2010/main" val="337272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JRSI_Landscap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RSI_Landscape" id="{2B2B86FC-0A15-4650-B2B2-A966345AAD07}" vid="{62A3D8FD-4162-407F-A441-50BF2A345A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JRSI_Landscape</Template>
  <TotalTime>2</TotalTime>
  <Words>189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Adobe Devanagari</vt:lpstr>
      <vt:lpstr>Arial</vt:lpstr>
      <vt:lpstr>Calibri</vt:lpstr>
      <vt:lpstr>Calibri Light</vt:lpstr>
      <vt:lpstr>Courier New</vt:lpstr>
      <vt:lpstr>Garamond</vt:lpstr>
      <vt:lpstr>Gill Sans MT</vt:lpstr>
      <vt:lpstr>Wingdings</vt:lpstr>
      <vt:lpstr>JRSI_Landscape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Ting</dc:creator>
  <cp:lastModifiedBy>Jeff Ting</cp:lastModifiedBy>
  <cp:revision>1</cp:revision>
  <dcterms:created xsi:type="dcterms:W3CDTF">2018-11-09T18:19:42Z</dcterms:created>
  <dcterms:modified xsi:type="dcterms:W3CDTF">2018-11-09T18:21:55Z</dcterms:modified>
</cp:coreProperties>
</file>