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F83"/>
    <a:srgbClr val="FFB547"/>
    <a:srgbClr val="8F3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09187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484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06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0806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514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01798" y="1390783"/>
            <a:ext cx="9265494" cy="211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56689" y="3602039"/>
            <a:ext cx="8711311" cy="1366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3000" b="0" i="1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273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8063659" y="2886819"/>
            <a:ext cx="5157531" cy="142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7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288E16B-32A5-4BE2-9971-339CED6E6F81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3103939" y="-475320"/>
            <a:ext cx="5157530" cy="8147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5956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1541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5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338" y="1304459"/>
            <a:ext cx="9323043" cy="3894193"/>
          </a:xfrm>
          <a:prstGeom prst="rect">
            <a:avLst/>
          </a:prstGeom>
        </p:spPr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9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601799" y="1709739"/>
            <a:ext cx="974565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601798" y="4589465"/>
            <a:ext cx="974565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717120" marR="0" lvl="0" indent="-358559" algn="l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727" b="0" i="1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53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9D892C6-D585-448B-8653-AC9B7A80ED8C}" type="datetime1">
              <a:rPr lang="en-US" smtClean="0"/>
              <a:t>4/17/2018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678532" y="1964987"/>
            <a:ext cx="4216578" cy="4195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81012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lang="en-US" dirty="0" smtClean="0"/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8072F8F-2023-4CF9-99BF-A6B2BC2673BD}" type="datetime1">
              <a:rPr lang="en-US" smtClean="0"/>
              <a:t>4/17/2018</a:t>
            </a:fld>
            <a:endParaRPr lang="en-US"/>
          </a:p>
        </p:txBody>
      </p:sp>
      <p:sp>
        <p:nvSpPr>
          <p:cNvPr id="11" name="Shape 33"/>
          <p:cNvSpPr txBox="1">
            <a:spLocks noGrp="1"/>
          </p:cNvSpPr>
          <p:nvPr>
            <p:ph type="body" idx="13"/>
          </p:nvPr>
        </p:nvSpPr>
        <p:spPr>
          <a:xfrm>
            <a:off x="6063766" y="1964987"/>
            <a:ext cx="4216578" cy="4195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81012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lang="en-US" smtClean="0"/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60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54ACCCDE-F159-4FA5-846E-14ACEAA54B3D}" type="datetime1">
              <a:rPr lang="en-US" smtClean="0"/>
              <a:t>4/17/2018</a:t>
            </a:fld>
            <a:endParaRPr lang="en-US"/>
          </a:p>
        </p:txBody>
      </p:sp>
      <p:sp>
        <p:nvSpPr>
          <p:cNvPr id="9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0660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415A9A6-58F2-49C2-B2DB-E1DEBCBF424A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2010876" y="994157"/>
            <a:ext cx="3932237" cy="105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3682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2010876" y="2123116"/>
            <a:ext cx="3932237" cy="4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358559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hape 33"/>
          <p:cNvSpPr txBox="1">
            <a:spLocks noGrp="1"/>
          </p:cNvSpPr>
          <p:nvPr>
            <p:ph type="body" idx="15"/>
          </p:nvPr>
        </p:nvSpPr>
        <p:spPr>
          <a:xfrm>
            <a:off x="6063766" y="994157"/>
            <a:ext cx="5290035" cy="516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 baseline="0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4CAD8-0F4A-44A1-8459-9F1925970BB8}" type="datetime1">
              <a:rPr lang="en-US" smtClean="0"/>
              <a:t>4/17/2018</a:t>
            </a:fld>
            <a:endParaRPr lang="en-US"/>
          </a:p>
        </p:txBody>
      </p:sp>
      <p:sp>
        <p:nvSpPr>
          <p:cNvPr id="10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6040769" y="994157"/>
            <a:ext cx="5356745" cy="5166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37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5EB49C17-BCB5-4653-8484-DF39358BD27A}" type="datetime1">
              <a:rPr lang="en-US" smtClean="0"/>
              <a:t>4/17/2018</a:t>
            </a:fld>
            <a:endParaRPr lang="en-US"/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57"/>
          <p:cNvSpPr txBox="1">
            <a:spLocks noGrp="1"/>
          </p:cNvSpPr>
          <p:nvPr>
            <p:ph type="title"/>
          </p:nvPr>
        </p:nvSpPr>
        <p:spPr>
          <a:xfrm>
            <a:off x="2010876" y="994157"/>
            <a:ext cx="3932237" cy="105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3682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Shape 59"/>
          <p:cNvSpPr txBox="1">
            <a:spLocks noGrp="1"/>
          </p:cNvSpPr>
          <p:nvPr>
            <p:ph type="body" idx="13"/>
          </p:nvPr>
        </p:nvSpPr>
        <p:spPr>
          <a:xfrm>
            <a:off x="2010876" y="2123116"/>
            <a:ext cx="3932237" cy="4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358559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46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4394287" y="-782549"/>
            <a:ext cx="4351338" cy="95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5956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DA8A9D1-716C-4899-98A9-0F3E293C9483}" type="datetime1">
              <a:rPr lang="en-US" smtClean="0"/>
              <a:t>4/17/2018</a:t>
            </a:fld>
            <a:endParaRPr lang="en-US"/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6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/>
        </p:nvSpPr>
        <p:spPr>
          <a:xfrm>
            <a:off x="237990" y="6290962"/>
            <a:ext cx="5294450" cy="52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3412" tIns="71686" rIns="143412" bIns="71686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Questions or </a:t>
            </a:r>
            <a:r>
              <a:rPr lang="en-US" sz="1400" b="1" i="1" dirty="0" smtClean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comments?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jrsi.uchicago.edu</a:t>
            </a:r>
            <a:endParaRPr lang="en-US" sz="1400" dirty="0" smtClean="0">
              <a:solidFill>
                <a:schemeClr val="dk1"/>
              </a:solidFill>
              <a:latin typeface="Adobe Devanagari" panose="02040503050201020203" pitchFamily="18" charset="0"/>
              <a:ea typeface="Calibri"/>
              <a:cs typeface="Adobe Devanagari" panose="02040503050201020203" pitchFamily="18" charset="0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1187" y="9305"/>
            <a:ext cx="1584088" cy="847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09" b="1" dirty="0" smtClean="0">
                <a:solidFill>
                  <a:srgbClr val="642822"/>
                </a:solidFill>
                <a:latin typeface="+mj-lt"/>
              </a:rPr>
              <a:t>JRSI</a:t>
            </a:r>
            <a:endParaRPr lang="en-US" sz="4909" b="1" dirty="0">
              <a:solidFill>
                <a:srgbClr val="642822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3638" y="251925"/>
            <a:ext cx="3575146" cy="470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82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Joint Research Safety Initiative</a:t>
            </a:r>
            <a:endParaRPr lang="en-US" sz="2182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623901" y="219582"/>
            <a:ext cx="0" cy="488457"/>
          </a:xfrm>
          <a:prstGeom prst="line">
            <a:avLst/>
          </a:prstGeom>
          <a:ln w="127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3" y="147954"/>
            <a:ext cx="1510128" cy="120177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031187" y="763751"/>
            <a:ext cx="9407258" cy="0"/>
          </a:xfrm>
          <a:prstGeom prst="line">
            <a:avLst/>
          </a:prstGeom>
          <a:ln w="381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6280558"/>
            <a:ext cx="9202366" cy="0"/>
          </a:xfrm>
          <a:prstGeom prst="line">
            <a:avLst/>
          </a:prstGeom>
          <a:ln w="381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-468953" y="1454512"/>
            <a:ext cx="2094780" cy="3963591"/>
            <a:chOff x="-468953" y="1454512"/>
            <a:chExt cx="2094780" cy="3963591"/>
          </a:xfrm>
        </p:grpSpPr>
        <p:pic>
          <p:nvPicPr>
            <p:cNvPr id="8" name="Shape 8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449903" y="1454512"/>
              <a:ext cx="2011283" cy="36488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>
            <a:xfrm>
              <a:off x="-468953" y="1454512"/>
              <a:ext cx="2094780" cy="3963591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471051" y="5252223"/>
            <a:ext cx="3570299" cy="1959389"/>
            <a:chOff x="9471051" y="5252223"/>
            <a:chExt cx="3570299" cy="1959389"/>
          </a:xfrm>
        </p:grpSpPr>
        <p:pic>
          <p:nvPicPr>
            <p:cNvPr id="6" name="Shape 6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 rot="5400000">
              <a:off x="10360283" y="4593151"/>
              <a:ext cx="1837190" cy="32775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9471051" y="5252223"/>
              <a:ext cx="3570299" cy="1959389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Shape 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05547" y="6411934"/>
            <a:ext cx="1869400" cy="344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3026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173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 dirty="0">
                <a:solidFill>
                  <a:srgbClr val="000000"/>
                </a:solidFill>
                <a:sym typeface="Arial"/>
              </a:rPr>
              <a:t>Vacuum Pump Safety</a:t>
            </a:r>
            <a:endParaRPr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87584" y="2021305"/>
            <a:ext cx="6496748" cy="4139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Always vent pump exhaust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1705"/>
              </a:spcBef>
              <a:spcAft>
                <a:spcPts val="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Keep pump away from flammable chemicals or combustible material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1705"/>
              </a:spcBef>
              <a:spcAft>
                <a:spcPts val="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Do not place a pump in an enclosed area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1705"/>
              </a:spcBef>
              <a:spcAft>
                <a:spcPts val="1705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Unventilated areas will cause heat and exhaust build up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</a:pPr>
            <a:r>
              <a:rPr lang="en-US" sz="4900" b="1" i="0" u="none" strike="noStrike" cap="none" dirty="0">
                <a:solidFill>
                  <a:schemeClr val="dk1"/>
                </a:solidFill>
                <a:ea typeface="Arial"/>
                <a:sym typeface="Arial"/>
              </a:rPr>
              <a:t>Physical</a:t>
            </a:r>
            <a:r>
              <a:rPr lang="en-US" sz="4909" b="1" i="0" u="none" strike="noStrike" cap="none" dirty="0">
                <a:solidFill>
                  <a:schemeClr val="dk1"/>
                </a:solidFill>
                <a:ea typeface="Arial"/>
                <a:sym typeface="Arial"/>
              </a:rPr>
              <a:t> and Chemical Hazards</a:t>
            </a:r>
            <a:endParaRPr b="1" dirty="0"/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74042" y="2226726"/>
            <a:ext cx="3223035" cy="2698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BEA3DC8-F594-4C0A-AF80-6681E972FA11}" type="datetime1">
              <a:rPr lang="en-US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4/17/2018</a:t>
            </a:fld>
            <a:endParaRPr lang="en-US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760008" y="2175207"/>
            <a:ext cx="8569996" cy="328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1719" marR="0" lvl="0" indent="-28790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Always close the valve between the pump and vacuum vessel before shutting off the pump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1434239" marR="0" lvl="1" indent="-561744" algn="just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FFB547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This avoids oil from being sucked into the vacuum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vessel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Have a pan to catch oil drips from under the pump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1434239" marR="0" lvl="1" indent="-561744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547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Bakeware pans (aluminum or stainless ste</a:t>
            </a:r>
            <a:r>
              <a:rPr lang="en-US" sz="2400" dirty="0"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l) or plastic pans work well</a:t>
            </a:r>
            <a:endParaRPr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071788" y="1118126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</a:pPr>
            <a:r>
              <a:rPr lang="en-US" sz="4900" b="1" i="0" u="none" strike="noStrike" cap="none" dirty="0">
                <a:solidFill>
                  <a:schemeClr val="dk1"/>
                </a:solidFill>
                <a:ea typeface="Arial"/>
                <a:sym typeface="Arial"/>
              </a:rPr>
              <a:t>Physical and Chemical Hazards</a:t>
            </a:r>
            <a:endParaRPr sz="49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CB8B43B-0937-4F8A-838B-20D106F04681}" type="datetime1">
              <a:rPr lang="en-US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4/17/2018</a:t>
            </a:fld>
            <a:endParaRPr 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678531" y="1974032"/>
            <a:ext cx="9676861" cy="3385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Oil Change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: Know how often each pump needs an oil change</a:t>
            </a:r>
            <a:endParaRPr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1434239" marR="0" lvl="1" indent="-561744" algn="l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FFB547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Monitor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ea typeface="Arial"/>
                <a:cs typeface="Adobe Devanagari" panose="02040503050201020203" pitchFamily="18" charset="0"/>
                <a:sym typeface="Arial"/>
              </a:rPr>
              <a:t> oil levels between changes</a:t>
            </a:r>
            <a:endParaRPr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Keep Records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: Keep a log of the dates on which the oil was changed</a:t>
            </a:r>
            <a:endParaRPr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Always wear PPE</a:t>
            </a:r>
            <a:endParaRPr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Dispose of used pump oil as hazardous waste</a:t>
            </a:r>
            <a:endParaRPr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</a:pPr>
            <a:r>
              <a:rPr lang="en-US" sz="4900" b="1" i="0" u="none" strike="noStrike" cap="none" dirty="0">
                <a:solidFill>
                  <a:schemeClr val="dk1"/>
                </a:solidFill>
                <a:ea typeface="Arial"/>
                <a:sym typeface="Arial"/>
              </a:rPr>
              <a:t>Maintenance</a:t>
            </a:r>
            <a:endParaRPr sz="49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26D4C0-09C7-4B59-8107-B4A5BB1972C0}" type="datetime1">
              <a:rPr lang="en-US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4/17/2018</a:t>
            </a:fld>
            <a:endParaRPr 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RSI_Landscap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RSI_Landscape" id="{2B2B86FC-0A15-4650-B2B2-A966345AAD07}" vid="{62A3D8FD-4162-407F-A441-50BF2A345A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JRSI_Landscape</Template>
  <TotalTime>8</TotalTime>
  <Words>138</Words>
  <Application>Microsoft Office PowerPoint</Application>
  <PresentationFormat>Widescreen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Devanagari</vt:lpstr>
      <vt:lpstr>Arial</vt:lpstr>
      <vt:lpstr>Calibri</vt:lpstr>
      <vt:lpstr>Calibri Light</vt:lpstr>
      <vt:lpstr>Courier New</vt:lpstr>
      <vt:lpstr>JRSI_Landscape</vt:lpstr>
      <vt:lpstr>Vacuum Pump Safety</vt:lpstr>
      <vt:lpstr>Physical and Chemical Hazards</vt:lpstr>
      <vt:lpstr>Physical and Chemical Hazards</vt:lpstr>
      <vt:lpstr>Maintenance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Vacuum Pump Safety</dc:title>
  <dc:creator>Sarah Zinn</dc:creator>
  <cp:lastModifiedBy>sarah.renea.zinn@gmail.com</cp:lastModifiedBy>
  <cp:revision>4</cp:revision>
  <dcterms:modified xsi:type="dcterms:W3CDTF">2018-04-17T20:42:26Z</dcterms:modified>
</cp:coreProperties>
</file>